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70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7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80.png"/><Relationship Id="rId5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Relationship Id="rId6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Relationship Id="rId4" Type="http://schemas.openxmlformats.org/officeDocument/2006/relationships/hyperlink" Target="http://www.cs.tau.ac.il/~bchor/CM09/Compute9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Reducibility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A way to show some languages are undecidable !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000"/>
              <a:t>https://www.andrew.cmu.edu/user/ko/pdfs/lecture-16.pdf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200"/>
            <a:ext cx="6962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6200"/>
            <a:ext cx="6962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6200"/>
            <a:ext cx="6962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012" y="2743200"/>
            <a:ext cx="74199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57200" y="457200"/>
            <a:ext cx="8229600" cy="5668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12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57200" y="457200"/>
            <a:ext cx="8229600" cy="5668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12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96085"/>
            <a:ext cx="6815138" cy="4256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57200" y="457200"/>
            <a:ext cx="8229600" cy="5668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66" l="-1480" r="0" t="-21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194391"/>
            <a:ext cx="6815138" cy="42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3124200" y="6400800"/>
            <a:ext cx="563880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2220" l="-862" r="0" t="-6348"/>
            </a:stretch>
          </a:blip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8600"/>
            <a:ext cx="6972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8600"/>
            <a:ext cx="6972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28600"/>
            <a:ext cx="6972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4777563" y="5908324"/>
            <a:ext cx="2537637" cy="64633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2162" r="0" t="-47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457" y="4575680"/>
            <a:ext cx="3429000" cy="16308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7791"/>
            <a:ext cx="2971800" cy="141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791"/>
            <a:ext cx="3429000" cy="16308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9" y="381000"/>
            <a:ext cx="8475496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73" l="-1629" r="0" t="-16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7791"/>
            <a:ext cx="3429000" cy="16308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8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28600"/>
            <a:ext cx="6972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111" y="2514600"/>
            <a:ext cx="6400477" cy="237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52400"/>
            <a:ext cx="71818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872" y="3276600"/>
            <a:ext cx="78581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2971800" y="6157488"/>
            <a:ext cx="2514600" cy="381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0632" l="-2183" r="0" t="-79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783" l="0" r="0" t="-1702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629" r="-1331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0" y="3874945"/>
            <a:ext cx="5528548" cy="235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3733800" y="6165813"/>
            <a:ext cx="2971800" cy="4001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5755" l="-2258" r="0" t="-75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</a:t>
            </a:r>
            <a:r>
              <a:rPr i="1" lang="en-US"/>
              <a:t>REGULAR</a:t>
            </a:r>
            <a:r>
              <a:rPr baseline="-25000" i="1" lang="en-US"/>
              <a:t>TM </a:t>
            </a:r>
            <a:r>
              <a:rPr lang="en-US"/>
              <a:t>is decidable, then this can be  used to decide </a:t>
            </a:r>
            <a:r>
              <a:rPr i="1" lang="en-US"/>
              <a:t>A</a:t>
            </a:r>
            <a:r>
              <a:rPr baseline="-25000" i="1" lang="en-US"/>
              <a:t>TM</a:t>
            </a:r>
            <a:r>
              <a:rPr lang="en-US"/>
              <a:t> 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Let R be a decider for </a:t>
            </a:r>
            <a:r>
              <a:rPr i="1" lang="en-US"/>
              <a:t>REGULAR</a:t>
            </a:r>
            <a:r>
              <a:rPr baseline="-25000" i="1" lang="en-US"/>
              <a:t>TM</a:t>
            </a:r>
            <a:r>
              <a:rPr i="1" lang="en-US"/>
              <a:t> 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77152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3733800"/>
            <a:ext cx="27908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R can be used to decide 		&lt;</a:t>
            </a:r>
            <a:r>
              <a:rPr i="1" lang="en-US"/>
              <a:t>M,w</a:t>
            </a:r>
            <a:r>
              <a:rPr lang="en-US"/>
              <a:t>&gt; Є</a:t>
            </a:r>
            <a:r>
              <a:rPr i="1" lang="en-US"/>
              <a:t> A</a:t>
            </a:r>
            <a:r>
              <a:rPr baseline="-25000" i="1" lang="en-US"/>
              <a:t>TM</a:t>
            </a:r>
            <a:r>
              <a:rPr lang="en-US"/>
              <a:t>    ?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Build </a:t>
            </a:r>
            <a:r>
              <a:rPr i="1" lang="en-US"/>
              <a:t>M</a:t>
            </a:r>
            <a:r>
              <a:rPr baseline="-25000" i="1" lang="en-US"/>
              <a:t>2</a:t>
            </a:r>
            <a:r>
              <a:rPr lang="en-US"/>
              <a:t> as shown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2057400"/>
            <a:ext cx="3124200" cy="394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R can be used to decide 		&lt;</a:t>
            </a:r>
            <a:r>
              <a:rPr i="1" lang="en-US"/>
              <a:t>M,w</a:t>
            </a:r>
            <a:r>
              <a:rPr lang="en-US"/>
              <a:t>&gt; Є</a:t>
            </a:r>
            <a:r>
              <a:rPr i="1" lang="en-US"/>
              <a:t> A</a:t>
            </a:r>
            <a:r>
              <a:rPr baseline="-25000" i="1" lang="en-US"/>
              <a:t>TM</a:t>
            </a:r>
            <a:r>
              <a:rPr lang="en-US"/>
              <a:t>    ?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Build </a:t>
            </a:r>
            <a:r>
              <a:rPr i="1" lang="en-US"/>
              <a:t>M</a:t>
            </a:r>
            <a:r>
              <a:rPr baseline="-25000" i="1" lang="en-US"/>
              <a:t>2</a:t>
            </a:r>
            <a:r>
              <a:rPr lang="en-US"/>
              <a:t> as shown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2057400"/>
            <a:ext cx="3124200" cy="394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667000"/>
            <a:ext cx="3798164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Similar to </a:t>
            </a:r>
            <a:r>
              <a:rPr i="1" lang="en-US"/>
              <a:t>REGULAR</a:t>
            </a:r>
            <a:r>
              <a:rPr baseline="-25000" i="1" lang="en-US"/>
              <a:t>TM</a:t>
            </a:r>
            <a:r>
              <a:rPr lang="en-US"/>
              <a:t> , we can show </a:t>
            </a:r>
            <a:r>
              <a:rPr i="1" lang="en-US"/>
              <a:t>CFL</a:t>
            </a:r>
            <a:r>
              <a:rPr baseline="-25000" i="1" lang="en-US"/>
              <a:t>TM</a:t>
            </a:r>
            <a:r>
              <a:rPr i="1" lang="en-US"/>
              <a:t> </a:t>
            </a:r>
            <a:r>
              <a:rPr lang="en-US"/>
              <a:t>is</a:t>
            </a:r>
            <a:r>
              <a:rPr i="1" lang="en-US"/>
              <a:t> </a:t>
            </a:r>
            <a:r>
              <a:rPr lang="en-US"/>
              <a:t>undecidable.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That is, finding whether a TM’s language is CFL or not is undecidable.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 fact, we can extend this. TM’s language is finite or not is undecidable.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General theorem in this regard is called </a:t>
            </a:r>
            <a:r>
              <a:rPr b="1" i="1" lang="en-US"/>
              <a:t>The Rice’s Theorem.</a:t>
            </a:r>
            <a:endParaRPr b="1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MAPPING REDUCTION</a:t>
            </a:r>
            <a:br>
              <a:rPr lang="en-US"/>
            </a:br>
            <a:r>
              <a:rPr lang="en-US" sz="1600">
                <a:solidFill>
                  <a:srgbClr val="C00000"/>
                </a:solidFill>
              </a:rPr>
              <a:t>WE CAN GET MORE REFINED ANSWERS</a:t>
            </a:r>
            <a:endParaRPr sz="1600">
              <a:solidFill>
                <a:srgbClr val="C00000"/>
              </a:solidFill>
            </a:endParaRPr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More formal way of reductions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453663"/>
            <a:ext cx="5572125" cy="431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3" y="47625"/>
            <a:ext cx="8093703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Computable function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52600"/>
            <a:ext cx="7620000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429000"/>
            <a:ext cx="7658100" cy="1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290513"/>
            <a:ext cx="8467725" cy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04800"/>
            <a:ext cx="81915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0" y="304800"/>
            <a:ext cx="40957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476250" y="3733800"/>
            <a:ext cx="7600950" cy="25853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02" r="0" t="-1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4953000" y="609600"/>
            <a:ext cx="3352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 Example: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02" y="4953000"/>
            <a:ext cx="7753350" cy="7334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11" name="Google Shape;31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04800"/>
            <a:ext cx="6362700" cy="3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8" y="461963"/>
            <a:ext cx="8543925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" y="228600"/>
            <a:ext cx="88582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366713"/>
            <a:ext cx="8667750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772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13" y="823913"/>
            <a:ext cx="8410575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reduces to </a:t>
            </a:r>
            <a:r>
              <a:rPr lang="en-US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8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07" y="838201"/>
            <a:ext cx="6822868" cy="462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5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1885" y="5254256"/>
            <a:ext cx="2952556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56" y="457200"/>
            <a:ext cx="82994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457200"/>
            <a:ext cx="82550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911225"/>
            <a:ext cx="7277100" cy="50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given in the class. </a:t>
            </a:r>
            <a:endParaRPr/>
          </a:p>
        </p:txBody>
      </p:sp>
      <p:sp>
        <p:nvSpPr>
          <p:cNvPr id="369" name="Google Shape;369;p57"/>
          <p:cNvSpPr txBox="1"/>
          <p:nvPr/>
        </p:nvSpPr>
        <p:spPr>
          <a:xfrm>
            <a:off x="3200400" y="1747462"/>
            <a:ext cx="3886200" cy="62440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0" name="Google Shape;370;p57"/>
          <p:cNvSpPr txBox="1"/>
          <p:nvPr/>
        </p:nvSpPr>
        <p:spPr>
          <a:xfrm>
            <a:off x="2362200" y="2521748"/>
            <a:ext cx="388620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66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1" name="Google Shape;371;p57"/>
          <p:cNvSpPr txBox="1"/>
          <p:nvPr/>
        </p:nvSpPr>
        <p:spPr>
          <a:xfrm>
            <a:off x="3318095" y="5105400"/>
            <a:ext cx="3886200" cy="62440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2" name="Google Shape;372;p57"/>
          <p:cNvSpPr txBox="1"/>
          <p:nvPr/>
        </p:nvSpPr>
        <p:spPr>
          <a:xfrm>
            <a:off x="2514600" y="5860611"/>
            <a:ext cx="3886200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7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579" y="457200"/>
            <a:ext cx="7882241" cy="609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055" y="1524000"/>
            <a:ext cx="73787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Alternate solutions found in the net.</a:t>
            </a:r>
            <a:endParaRPr/>
          </a:p>
        </p:txBody>
      </p:sp>
      <p:sp>
        <p:nvSpPr>
          <p:cNvPr id="380" name="Google Shape;380;p58"/>
          <p:cNvSpPr txBox="1"/>
          <p:nvPr/>
        </p:nvSpPr>
        <p:spPr>
          <a:xfrm>
            <a:off x="331206" y="5486400"/>
            <a:ext cx="3219745" cy="6236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1" name="Google Shape;381;p58"/>
          <p:cNvSpPr txBox="1"/>
          <p:nvPr/>
        </p:nvSpPr>
        <p:spPr>
          <a:xfrm>
            <a:off x="228600" y="6218976"/>
            <a:ext cx="2438400" cy="381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76400"/>
            <a:ext cx="6775450" cy="4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388" name="Google Shape;388;p59"/>
          <p:cNvSpPr txBox="1"/>
          <p:nvPr/>
        </p:nvSpPr>
        <p:spPr>
          <a:xfrm>
            <a:off x="331206" y="5486400"/>
            <a:ext cx="3219745" cy="6236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9" name="Google Shape;389;p59"/>
          <p:cNvSpPr txBox="1"/>
          <p:nvPr/>
        </p:nvSpPr>
        <p:spPr>
          <a:xfrm>
            <a:off x="228600" y="6218976"/>
            <a:ext cx="2438400" cy="381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544" l="0" r="0" t="0"/>
            </a:stretch>
          </a:blip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" y="138113"/>
            <a:ext cx="9105900" cy="6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673100"/>
            <a:ext cx="7658100" cy="5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reduces to </a:t>
            </a:r>
            <a:r>
              <a:rPr lang="en-US">
                <a:solidFill>
                  <a:srgbClr val="FF0000"/>
                </a:solidFill>
              </a:rPr>
              <a:t>B : One more example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8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981075"/>
            <a:ext cx="7620000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2"/>
          <p:cNvSpPr txBox="1"/>
          <p:nvPr/>
        </p:nvSpPr>
        <p:spPr>
          <a:xfrm>
            <a:off x="457200" y="6019800"/>
            <a:ext cx="792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http://www.cs.tau.ac.il/~bchor/CM09/Compute9.pdf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reduces to </a:t>
            </a:r>
            <a:r>
              <a:rPr lang="en-US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8" r="-28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reduces to </a:t>
            </a:r>
            <a:r>
              <a:rPr lang="en-US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8" r="-162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"/>
            <a:ext cx="672465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